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82" r:id="rId12"/>
    <p:sldId id="283" r:id="rId13"/>
    <p:sldId id="284" r:id="rId14"/>
    <p:sldId id="285" r:id="rId15"/>
    <p:sldId id="286" r:id="rId16"/>
    <p:sldId id="287" r:id="rId17"/>
    <p:sldId id="288" r:id="rId18"/>
    <p:sldId id="289" r:id="rId19"/>
    <p:sldId id="290"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82"/>
            <p14:sldId id="283"/>
            <p14:sldId id="284"/>
            <p14:sldId id="285"/>
            <p14:sldId id="286"/>
            <p14:sldId id="287"/>
            <p14:sldId id="288"/>
            <p14:sldId id="289"/>
            <p14:sldId id="290"/>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1560" autoAdjust="0"/>
  </p:normalViewPr>
  <p:slideViewPr>
    <p:cSldViewPr snapToGrid="0">
      <p:cViewPr varScale="1">
        <p:scale>
          <a:sx n="79" d="100"/>
          <a:sy n="79" d="100"/>
        </p:scale>
        <p:origin x="183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1857215B-FAA4-46C3-B0EB-1A75D23FEC6A}"/>
    <pc:docChg chg="modSld">
      <pc:chgData name="Silvia Pala" userId="f0133cc1-7ddc-4617-95f3-a1b241401a99" providerId="ADAL" clId="{1857215B-FAA4-46C3-B0EB-1A75D23FEC6A}" dt="2023-01-09T09:38:22.232" v="33" actId="20577"/>
      <pc:docMkLst>
        <pc:docMk/>
      </pc:docMkLst>
      <pc:sldChg chg="modNotesTx">
        <pc:chgData name="Silvia Pala" userId="f0133cc1-7ddc-4617-95f3-a1b241401a99" providerId="ADAL" clId="{1857215B-FAA4-46C3-B0EB-1A75D23FEC6A}" dt="2023-01-09T09:38:22.232" v="33" actId="20577"/>
        <pc:sldMkLst>
          <pc:docMk/>
          <pc:sldMk cId="3969320904" sldId="279"/>
        </pc:sldMkLst>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a:t>
            </a:r>
            <a:r>
              <a:rPr lang="it-IT" b="1" dirty="0"/>
              <a:t>unica manovra a due impulsi secanti</a:t>
            </a:r>
            <a:r>
              <a:rPr lang="it-IT" dirty="0"/>
              <a:t>, ed è stata costruita attraverso un </a:t>
            </a:r>
            <a:r>
              <a:rPr lang="it-IT" b="1" dirty="0"/>
              <a:t>metodo numerico implementato in MATLAB</a:t>
            </a:r>
            <a:r>
              <a:rPr lang="it-IT" dirty="0"/>
              <a:t>.</a:t>
            </a:r>
          </a:p>
          <a:p>
            <a:r>
              <a:rPr lang="it-IT" dirty="0"/>
              <a:t>L’idea iniziale era quella di trovare la manovra a due impulsi che in assoluto fosse in grado di </a:t>
            </a:r>
            <a:r>
              <a:rPr lang="it-IT" b="1" dirty="0"/>
              <a:t>minimizzare il costo complessivo della strategia</a:t>
            </a:r>
            <a:r>
              <a:rPr lang="it-IT" dirty="0"/>
              <a:t>.</a:t>
            </a:r>
          </a:p>
          <a:p>
            <a:r>
              <a:rPr lang="it-IT" dirty="0"/>
              <a:t>Tale orbita è stata poi scartata a favore di quella scelta a seguito di </a:t>
            </a:r>
            <a:r>
              <a:rPr lang="it-IT" b="1" dirty="0"/>
              <a:t>considerazioni sui tempi impiegati della strategia</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a:t>
            </a:r>
            <a:r>
              <a:rPr lang="it-IT" b="1" dirty="0"/>
              <a:t>manovra a costo minimo</a:t>
            </a:r>
            <a:r>
              <a:rPr lang="it-IT" dirty="0"/>
              <a:t>, sono state discretizzate le orbite iniziale e finale in vari punti.</a:t>
            </a:r>
          </a:p>
          <a:p>
            <a:r>
              <a:rPr lang="it-IT" b="1" dirty="0"/>
              <a:t>Per ogni coppia di punti iniziale e finale</a:t>
            </a:r>
            <a:r>
              <a:rPr lang="it-IT" dirty="0"/>
              <a:t>, sono state poi trovate tutte le possibili manovre secanti passanti da essi attraverso una variazione di anomalia di pericentro.</a:t>
            </a:r>
          </a:p>
          <a:p>
            <a:r>
              <a:rPr lang="it-IT" dirty="0"/>
              <a:t>Sono state poi scartate le manovre non valide grazie allo </a:t>
            </a:r>
            <a:r>
              <a:rPr lang="it-IT" b="1" dirty="0"/>
              <a:t>studio del grafico</a:t>
            </a:r>
            <a:r>
              <a:rPr lang="it-IT" dirty="0"/>
              <a:t> dell’eccentricità in funzione di omega.</a:t>
            </a:r>
          </a:p>
          <a:p>
            <a:r>
              <a:rPr lang="it-IT" dirty="0"/>
              <a:t>Dopo tale filtraggio, è stata scelta tra tutte la </a:t>
            </a:r>
            <a:r>
              <a:rPr lang="it-IT" b="1" dirty="0"/>
              <a:t>manovra con il minor costo totale</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a:t>
            </a:r>
            <a:r>
              <a:rPr lang="it-IT" b="1" dirty="0"/>
              <a:t>il punto di manovra è molto vicino al punto di partenza</a:t>
            </a:r>
            <a:r>
              <a:rPr lang="it-IT" dirty="0"/>
              <a:t>, leggermente indietreggiato.</a:t>
            </a:r>
          </a:p>
          <a:p>
            <a:r>
              <a:rPr lang="it-IT" dirty="0"/>
              <a:t>A causa di ciò, il </a:t>
            </a:r>
            <a:r>
              <a:rPr lang="it-IT" b="1" dirty="0"/>
              <a:t>tempo trascorso lungo l’orbita iniziale risulta notevole</a:t>
            </a:r>
            <a:r>
              <a:rPr lang="it-IT" dirty="0"/>
              <a:t>.</a:t>
            </a:r>
          </a:p>
          <a:p>
            <a:r>
              <a:rPr lang="it-IT" dirty="0"/>
              <a:t>Per limitare i tempi, è stato quindi pensato di </a:t>
            </a:r>
            <a:r>
              <a:rPr lang="it-IT" b="1" dirty="0"/>
              <a:t>ripetere il procedimento</a:t>
            </a:r>
            <a:r>
              <a:rPr lang="it-IT" dirty="0"/>
              <a:t> eseguito </a:t>
            </a:r>
            <a:r>
              <a:rPr lang="it-IT" b="1" dirty="0"/>
              <a:t>imponendo il primo punto di manovra nel punto iniziale</a:t>
            </a:r>
            <a:r>
              <a:rPr lang="it-IT" dirty="0"/>
              <a:t>,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a:t>
            </a:r>
            <a:r>
              <a:rPr lang="it-IT" b="1" dirty="0"/>
              <a:t>metà del tempo rispetto alla precedente</a:t>
            </a:r>
            <a:r>
              <a:rPr lang="it-IT" dirty="0"/>
              <a:t>, al costo di sacrificare un </a:t>
            </a:r>
            <a:r>
              <a:rPr lang="it-IT" b="1" dirty="0"/>
              <a:t>aumento dei costi del 1.54%</a:t>
            </a:r>
            <a:r>
              <a:rPr lang="it-IT" dirty="0"/>
              <a:t>.</a:t>
            </a:r>
          </a:p>
          <a:p>
            <a:r>
              <a:rPr lang="it-IT" dirty="0"/>
              <a:t>Tale scelta risulta quindi un </a:t>
            </a:r>
            <a:r>
              <a:rPr lang="it-IT" b="1" dirty="0"/>
              <a:t>ottimo compromesso tra costo e tempo della strategia</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a:t>
            </a:r>
            <a:r>
              <a:rPr lang="it-IT" b="1" dirty="0"/>
              <a:t>uso di una manovra tangente effettuata in un punto arbitrario</a:t>
            </a:r>
            <a:r>
              <a:rPr lang="it-IT" dirty="0"/>
              <a:t>.</a:t>
            </a:r>
          </a:p>
          <a:p>
            <a:r>
              <a:rPr lang="it-IT" dirty="0"/>
              <a:t>Tale manovra risulta utile sia per </a:t>
            </a:r>
            <a:r>
              <a:rPr lang="it-IT" b="1" dirty="0"/>
              <a:t>cambiare l’anomalia di pericentro</a:t>
            </a:r>
            <a:r>
              <a:rPr lang="it-IT" dirty="0"/>
              <a:t> sia per </a:t>
            </a:r>
            <a:r>
              <a:rPr lang="it-IT" b="1" dirty="0"/>
              <a:t>diminuire il costo del cambio piano</a:t>
            </a:r>
            <a:r>
              <a:rPr lang="it-IT" dirty="0"/>
              <a:t>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a:t>
            </a:r>
            <a:r>
              <a:rPr lang="it-IT" b="1" dirty="0"/>
              <a:t>manovra tangente</a:t>
            </a:r>
            <a:r>
              <a:rPr lang="it-IT" dirty="0"/>
              <a:t>.</a:t>
            </a:r>
          </a:p>
          <a:p>
            <a:r>
              <a:rPr lang="it-IT" b="1" dirty="0"/>
              <a:t>L’anomalia di pericentro</a:t>
            </a:r>
            <a:r>
              <a:rPr lang="it-IT" dirty="0"/>
              <a:t> ottenuta a seguito della manovra </a:t>
            </a:r>
            <a:r>
              <a:rPr lang="it-IT" b="1" dirty="0"/>
              <a:t>è stata imposta</a:t>
            </a:r>
            <a:r>
              <a:rPr lang="it-IT" dirty="0"/>
              <a:t>, in modo che l’</a:t>
            </a:r>
            <a:r>
              <a:rPr lang="it-IT" b="1" dirty="0"/>
              <a:t>orbita dopo il cambio piano fosse allineata a quella finale</a:t>
            </a:r>
            <a:r>
              <a:rPr lang="it-IT" dirty="0"/>
              <a:t>.</a:t>
            </a:r>
          </a:p>
          <a:p>
            <a:r>
              <a:rPr lang="it-IT" dirty="0"/>
              <a:t>Oltre a questo, anche il </a:t>
            </a:r>
            <a:r>
              <a:rPr lang="it-IT" b="1" dirty="0"/>
              <a:t>modulo dell’impulso iniziale è stato imposto</a:t>
            </a:r>
            <a:r>
              <a:rPr lang="it-IT" dirty="0"/>
              <a:t>, in modo che il </a:t>
            </a:r>
            <a:r>
              <a:rPr lang="it-IT" b="1" dirty="0"/>
              <a:t>costo totale della strategia sia minimizzato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b="1" dirty="0"/>
              <a:t>parametro omega</a:t>
            </a:r>
            <a:r>
              <a:rPr lang="it-IT" dirty="0"/>
              <a:t> da imporre è stato trovato agevolmente attraverso le </a:t>
            </a:r>
            <a:r>
              <a:rPr lang="it-IT" b="1" dirty="0"/>
              <a:t>formule di cambio piano</a:t>
            </a:r>
            <a:r>
              <a:rPr lang="it-IT" dirty="0"/>
              <a:t>, avendo come dati i parametri dell’orbita finale e l’inclinazione del piano iniziale.</a:t>
            </a:r>
          </a:p>
          <a:p>
            <a:r>
              <a:rPr lang="it-IT" dirty="0"/>
              <a:t>Il </a:t>
            </a:r>
            <a:r>
              <a:rPr lang="it-IT" b="1" dirty="0"/>
              <a:t>parametro di impulso iniziale</a:t>
            </a:r>
            <a:r>
              <a:rPr lang="it-IT" dirty="0"/>
              <a:t> da imporre è stato </a:t>
            </a:r>
            <a:r>
              <a:rPr lang="it-IT" b="1" dirty="0"/>
              <a:t>trovato numericamente attraverso il grafico</a:t>
            </a:r>
            <a:r>
              <a:rPr lang="it-IT" dirty="0"/>
              <a:t>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a:t>
            </a:r>
            <a:r>
              <a:rPr lang="it-IT" b="1" dirty="0"/>
              <a:t>cambio piano</a:t>
            </a:r>
            <a:r>
              <a:rPr lang="it-IT" dirty="0"/>
              <a:t>, il cui </a:t>
            </a:r>
            <a:r>
              <a:rPr lang="it-IT" b="1" dirty="0"/>
              <a:t>costo risulta ridotto grazie all’aumento di semiasse ed eccentricità</a:t>
            </a:r>
            <a:r>
              <a:rPr lang="it-IT" dirty="0"/>
              <a:t>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a:t>
            </a:r>
            <a:r>
              <a:rPr lang="it-IT" b="1" dirty="0"/>
              <a:t>manovra bitangente</a:t>
            </a:r>
            <a:r>
              <a:rPr lang="it-IT" dirty="0"/>
              <a:t> dall’apocentro della prima al pericentro della seconda.</a:t>
            </a:r>
          </a:p>
          <a:p>
            <a:r>
              <a:rPr lang="it-IT" dirty="0"/>
              <a:t>Si può notare come il </a:t>
            </a:r>
            <a:r>
              <a:rPr lang="it-IT" b="1" dirty="0"/>
              <a:t>secondo impulso della manovra sia molto contenuto</a:t>
            </a:r>
            <a:r>
              <a:rPr lang="it-IT" dirty="0"/>
              <a:t>: ciò è dovuto al fatto che gli </a:t>
            </a:r>
            <a:r>
              <a:rPr lang="it-IT" b="1" dirty="0" err="1"/>
              <a:t>apocentri</a:t>
            </a:r>
            <a:r>
              <a:rPr lang="it-IT" dirty="0"/>
              <a:t> delle orbite di cambio piano e della finale sono molto </a:t>
            </a:r>
            <a:r>
              <a:rPr lang="it-IT" b="1" dirty="0"/>
              <a:t>vicini</a:t>
            </a:r>
            <a:r>
              <a:rPr lang="it-IT" dirty="0"/>
              <a:t> tra loro, a soli </a:t>
            </a:r>
            <a:r>
              <a:rPr lang="it-IT" b="1" dirty="0"/>
              <a:t>323 metri</a:t>
            </a:r>
            <a:r>
              <a:rPr lang="it-IT" dirty="0"/>
              <a:t> di distanza.</a:t>
            </a:r>
          </a:p>
          <a:p>
            <a:r>
              <a:rPr lang="it-IT" dirty="0"/>
              <a:t>Se invece di </a:t>
            </a:r>
            <a:r>
              <a:rPr lang="it-IT" b="1" dirty="0"/>
              <a:t>imporre</a:t>
            </a:r>
            <a:r>
              <a:rPr lang="it-IT" dirty="0"/>
              <a:t> l’impulso iniziale si fosse scelto di imporre la </a:t>
            </a:r>
            <a:r>
              <a:rPr lang="it-IT" b="1" dirty="0"/>
              <a:t>coincidenza tra gli </a:t>
            </a:r>
            <a:r>
              <a:rPr lang="it-IT" b="1" dirty="0" err="1"/>
              <a:t>apocentri</a:t>
            </a:r>
            <a:r>
              <a:rPr lang="it-IT" dirty="0"/>
              <a:t>, l’intera manovra sarebbe sostituita da un </a:t>
            </a:r>
            <a:r>
              <a:rPr lang="it-IT" b="1" dirty="0"/>
              <a:t>singolo impulso dell’apocentro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quarto e ultimo impulso, c</a:t>
            </a:r>
            <a:r>
              <a:rPr lang="it-IT" sz="1800" dirty="0">
                <a:effectLst/>
                <a:latin typeface="Calibri" panose="020F0502020204030204" pitchFamily="34" charset="0"/>
              </a:rPr>
              <a:t>osì che si possa raggiungere il </a:t>
            </a:r>
            <a:r>
              <a:rPr lang="it-IT" sz="1800">
                <a:effectLst/>
                <a:latin typeface="Calibri" panose="020F0502020204030204" pitchFamily="34" charset="0"/>
              </a:rPr>
              <a:t>theta assegnato</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426500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372506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184058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301219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54505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
        <p:nvSpPr>
          <p:cNvPr id="4" name="Ovale 3">
            <a:extLst>
              <a:ext uri="{FF2B5EF4-FFF2-40B4-BE49-F238E27FC236}">
                <a16:creationId xmlns:a16="http://schemas.microsoft.com/office/drawing/2014/main" id="{0524F99E-F30D-08B6-7D9D-50BBD98F8708}"/>
              </a:ext>
            </a:extLst>
          </p:cNvPr>
          <p:cNvSpPr/>
          <p:nvPr/>
        </p:nvSpPr>
        <p:spPr>
          <a:xfrm>
            <a:off x="4687355" y="2765980"/>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83670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166014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
        <p:nvSpPr>
          <p:cNvPr id="4" name="Ovale 3">
            <a:extLst>
              <a:ext uri="{FF2B5EF4-FFF2-40B4-BE49-F238E27FC236}">
                <a16:creationId xmlns:a16="http://schemas.microsoft.com/office/drawing/2014/main" id="{D59D693A-76E7-36ED-DD18-16F7EA9B34B5}"/>
              </a:ext>
            </a:extLst>
          </p:cNvPr>
          <p:cNvSpPr/>
          <p:nvPr/>
        </p:nvSpPr>
        <p:spPr>
          <a:xfrm>
            <a:off x="4862328" y="281619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04667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
        <p:nvSpPr>
          <p:cNvPr id="4" name="Ovale 3">
            <a:extLst>
              <a:ext uri="{FF2B5EF4-FFF2-40B4-BE49-F238E27FC236}">
                <a16:creationId xmlns:a16="http://schemas.microsoft.com/office/drawing/2014/main" id="{F059E6E6-90D3-ABF7-0337-AAE84CF91830}"/>
              </a:ext>
            </a:extLst>
          </p:cNvPr>
          <p:cNvSpPr/>
          <p:nvPr/>
        </p:nvSpPr>
        <p:spPr>
          <a:xfrm>
            <a:off x="4632130" y="2311026"/>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7" name="Ovale 6">
            <a:extLst>
              <a:ext uri="{FF2B5EF4-FFF2-40B4-BE49-F238E27FC236}">
                <a16:creationId xmlns:a16="http://schemas.microsoft.com/office/drawing/2014/main" id="{84276853-3035-9712-8CAA-EEBAD66D97EE}"/>
              </a:ext>
            </a:extLst>
          </p:cNvPr>
          <p:cNvSpPr/>
          <p:nvPr/>
        </p:nvSpPr>
        <p:spPr>
          <a:xfrm>
            <a:off x="4882066" y="298760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853907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893</TotalTime>
  <Words>2754</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18</cp:revision>
  <dcterms:created xsi:type="dcterms:W3CDTF">2023-01-04T14:38:41Z</dcterms:created>
  <dcterms:modified xsi:type="dcterms:W3CDTF">2023-01-09T14:37:55Z</dcterms:modified>
</cp:coreProperties>
</file>